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1" r:id="rId6"/>
    <p:sldId id="287" r:id="rId7"/>
    <p:sldId id="299" r:id="rId8"/>
    <p:sldId id="301" r:id="rId9"/>
    <p:sldId id="307" r:id="rId10"/>
    <p:sldId id="306" r:id="rId11"/>
  </p:sldIdLst>
  <p:sldSz cx="9144000" cy="6858000" type="screen4x3"/>
  <p:notesSz cx="6819900" cy="99314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FF"/>
    <a:srgbClr val="FBA42F"/>
    <a:srgbClr val="FFFF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107" d="100"/>
          <a:sy n="107" d="100"/>
        </p:scale>
        <p:origin x="-7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3128"/>
        <p:guide pos="21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FFAD380-53C3-4352-AC2A-3F70F31F7483}" type="datetimeFigureOut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A741268-3DC1-494D-99E6-BB6C8494379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941D64-CCB9-40B1-9BC4-AB74DDE580FF}" type="datetimeFigureOut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2625" y="4718050"/>
            <a:ext cx="545465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687DE5-1133-43A9-90D9-F08607E6F1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3BB1A8-2BDD-48B2-9C7A-A0F17B2921DE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http://www.uvi.si/img/insignia/grb-small.gif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 SVETEL"/>
          <p:cNvPicPr>
            <a:picLocks noChangeAspect="1" noChangeArrowheads="1"/>
          </p:cNvPicPr>
          <p:nvPr userDrawn="1"/>
        </p:nvPicPr>
        <p:blipFill>
          <a:blip r:embed="rId2">
            <a:lum bright="6000" contrast="8000"/>
          </a:blip>
          <a:srcRect/>
          <a:stretch>
            <a:fillRect/>
          </a:stretch>
        </p:blipFill>
        <p:spPr bwMode="auto">
          <a:xfrm>
            <a:off x="71438" y="3643313"/>
            <a:ext cx="3600450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Grb"/>
          <p:cNvPicPr>
            <a:picLocks noChangeAspect="1" noChangeArrowheads="1"/>
          </p:cNvPicPr>
          <p:nvPr userDrawn="1"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07950" y="404813"/>
            <a:ext cx="2809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2571767"/>
          </a:xfrm>
        </p:spPr>
        <p:txBody>
          <a:bodyPr/>
          <a:lstStyle>
            <a:lvl1pPr>
              <a:defRPr lang="sl-SI" sz="4400" b="1" kern="1200" dirty="0" smtClean="0">
                <a:solidFill>
                  <a:srgbClr val="00009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600580"/>
            <a:ext cx="6400800" cy="1257312"/>
          </a:xfrm>
        </p:spPr>
        <p:txBody>
          <a:bodyPr>
            <a:normAutofit/>
          </a:bodyPr>
          <a:lstStyle>
            <a:lvl1pPr marL="0" indent="0" algn="r">
              <a:buNone/>
              <a:defRPr lang="sl-SI" sz="2800" b="0" kern="1200" dirty="0" smtClean="0">
                <a:solidFill>
                  <a:srgbClr val="000099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>
          <a:xfrm>
            <a:off x="4152900" y="6356350"/>
            <a:ext cx="2133600" cy="365125"/>
          </a:xfrm>
        </p:spPr>
        <p:txBody>
          <a:bodyPr/>
          <a:lstStyle>
            <a:lvl1pPr>
              <a:defRPr lang="sl-SI" sz="1200" b="0" kern="1200">
                <a:solidFill>
                  <a:srgbClr val="000099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1D43F2C5-33DF-4558-ABBB-7E918E9CD261}" type="datetime1">
              <a:rPr/>
              <a:pPr>
                <a:defRPr/>
              </a:pPr>
              <a:t>12.7.2012</a:t>
            </a:fld>
            <a:endParaRPr dirty="0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sl-SI" sz="1200" b="0" kern="1200">
                <a:solidFill>
                  <a:srgbClr val="000099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F167126-4D24-4B17-8839-290A59835FDB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EF66-AD6F-4E16-A7D2-0793B89A3C0D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24F1C-CC0F-41A7-ABC8-56D011B47D3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AFFD6-F5C1-49A1-8150-164105C96C13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1FBB8-4965-4F8B-A66A-C7B5FFECCA6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6"/>
          <p:cNvSpPr>
            <a:spLocks noChangeShapeType="1"/>
          </p:cNvSpPr>
          <p:nvPr userDrawn="1"/>
        </p:nvSpPr>
        <p:spPr bwMode="ltGray">
          <a:xfrm>
            <a:off x="468313" y="981075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5" name="Line 67"/>
          <p:cNvSpPr>
            <a:spLocks noChangeShapeType="1"/>
          </p:cNvSpPr>
          <p:nvPr userDrawn="1"/>
        </p:nvSpPr>
        <p:spPr bwMode="ltGray">
          <a:xfrm flipH="1" flipV="1">
            <a:off x="322263" y="1482725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6" name="Arc 68"/>
          <p:cNvSpPr>
            <a:spLocks/>
          </p:cNvSpPr>
          <p:nvPr userDrawn="1"/>
        </p:nvSpPr>
        <p:spPr bwMode="ltGray">
          <a:xfrm rot="16200000" flipH="1">
            <a:off x="335756" y="1342232"/>
            <a:ext cx="276225" cy="2746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712 w 43195"/>
              <a:gd name="T1" fmla="*/ 0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711" y="0"/>
                </a:moveTo>
                <a:cubicBezTo>
                  <a:pt x="33595" y="64"/>
                  <a:pt x="43195" y="9716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711" y="0"/>
                </a:moveTo>
                <a:cubicBezTo>
                  <a:pt x="33595" y="64"/>
                  <a:pt x="43195" y="9716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7" name="Line 69"/>
          <p:cNvSpPr>
            <a:spLocks noChangeShapeType="1"/>
          </p:cNvSpPr>
          <p:nvPr userDrawn="1"/>
        </p:nvSpPr>
        <p:spPr bwMode="ltGray">
          <a:xfrm flipV="1">
            <a:off x="2771775" y="6308725"/>
            <a:ext cx="6045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8" name="Line 70"/>
          <p:cNvSpPr>
            <a:spLocks noChangeShapeType="1"/>
          </p:cNvSpPr>
          <p:nvPr userDrawn="1"/>
        </p:nvSpPr>
        <p:spPr bwMode="ltGray">
          <a:xfrm flipH="1">
            <a:off x="8675688" y="3792538"/>
            <a:ext cx="0" cy="28765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9" name="Arc 71"/>
          <p:cNvSpPr>
            <a:spLocks/>
          </p:cNvSpPr>
          <p:nvPr userDrawn="1"/>
        </p:nvSpPr>
        <p:spPr bwMode="ltGray">
          <a:xfrm rot="5400000">
            <a:off x="8532813" y="6165850"/>
            <a:ext cx="287338" cy="287337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pic>
        <p:nvPicPr>
          <p:cNvPr id="10" name="Picture 5" descr="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639175" y="642938"/>
            <a:ext cx="368300" cy="3571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11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11E1-A9AF-48C4-B4AA-E142EA10EAE9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12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sl-SI" sz="1100" b="0" kern="1200">
                <a:solidFill>
                  <a:srgbClr val="000099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7104AC00-02F6-4FCB-89A8-F257E93D107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C94D-35BF-4D2A-92CE-B7C57A4EBDFC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6028-0BF9-46EB-866C-7085B7016C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460E-C7E3-4720-966D-FC1481921558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112C-BDCB-4718-813A-7484B328455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3F2B-F45C-4AF1-9210-201DB20E4BCF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C677-60E2-4EB0-AC3D-D7D5EF4AB50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28B5-91F2-409C-A982-8761AC9237F1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DDE3-CEDB-4AD8-8CCD-2AE9C185738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4AB1-E805-45FD-A809-E12CE1138DDA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4BA18-AB1E-4A2D-9F3B-5C10E7FAB3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496D-87AC-4249-AE98-19D6E9483ECE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09B7-E870-46A3-9AA9-6E73D886AD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28A5-C023-43A9-A381-A3EF18DD3CA7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A6B8-26E5-417F-BA82-3156EECF05D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http://www.uvi.si/img/insignia/grb-small.gi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7929563" cy="703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500063" y="1600200"/>
            <a:ext cx="8143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BBFFA-4DEC-4FC0-852D-2CD75A294BE9}" type="datetime1">
              <a:rPr lang="sl-SI"/>
              <a:pPr>
                <a:defRPr/>
              </a:pPr>
              <a:t>12.7.2012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43938" y="6389688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E3A54-C564-4F0D-99F8-762425AD4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5" descr="Grb"/>
          <p:cNvPicPr>
            <a:picLocks noChangeAspect="1" noChangeArrowheads="1"/>
          </p:cNvPicPr>
          <p:nvPr userDrawn="1"/>
        </p:nvPicPr>
        <p:blipFill>
          <a:blip r:embed="rId14" r:link="rId15"/>
          <a:srcRect/>
          <a:stretch>
            <a:fillRect/>
          </a:stretch>
        </p:blipFill>
        <p:spPr bwMode="auto">
          <a:xfrm>
            <a:off x="107950" y="404813"/>
            <a:ext cx="2809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6"/>
          <p:cNvSpPr>
            <a:spLocks noChangeShapeType="1"/>
          </p:cNvSpPr>
          <p:nvPr userDrawn="1"/>
        </p:nvSpPr>
        <p:spPr bwMode="ltGray">
          <a:xfrm>
            <a:off x="468313" y="981075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11" name="Line 67"/>
          <p:cNvSpPr>
            <a:spLocks noChangeShapeType="1"/>
          </p:cNvSpPr>
          <p:nvPr userDrawn="1"/>
        </p:nvSpPr>
        <p:spPr bwMode="ltGray">
          <a:xfrm flipH="1" flipV="1">
            <a:off x="322263" y="1482725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12" name="Arc 68"/>
          <p:cNvSpPr>
            <a:spLocks/>
          </p:cNvSpPr>
          <p:nvPr userDrawn="1"/>
        </p:nvSpPr>
        <p:spPr bwMode="ltGray">
          <a:xfrm rot="16200000" flipH="1">
            <a:off x="335756" y="1342232"/>
            <a:ext cx="276225" cy="2746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712 w 43195"/>
              <a:gd name="T1" fmla="*/ 0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711" y="0"/>
                </a:moveTo>
                <a:cubicBezTo>
                  <a:pt x="33595" y="64"/>
                  <a:pt x="43195" y="9716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711" y="0"/>
                </a:moveTo>
                <a:cubicBezTo>
                  <a:pt x="33595" y="64"/>
                  <a:pt x="43195" y="9716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13" name="Line 69"/>
          <p:cNvSpPr>
            <a:spLocks noChangeShapeType="1"/>
          </p:cNvSpPr>
          <p:nvPr userDrawn="1"/>
        </p:nvSpPr>
        <p:spPr bwMode="ltGray">
          <a:xfrm flipV="1">
            <a:off x="2771775" y="6308725"/>
            <a:ext cx="6045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14" name="Line 70"/>
          <p:cNvSpPr>
            <a:spLocks noChangeShapeType="1"/>
          </p:cNvSpPr>
          <p:nvPr userDrawn="1"/>
        </p:nvSpPr>
        <p:spPr bwMode="ltGray">
          <a:xfrm flipH="1">
            <a:off x="8675688" y="3792538"/>
            <a:ext cx="0" cy="28765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sp>
        <p:nvSpPr>
          <p:cNvPr id="15" name="Arc 71"/>
          <p:cNvSpPr>
            <a:spLocks/>
          </p:cNvSpPr>
          <p:nvPr userDrawn="1"/>
        </p:nvSpPr>
        <p:spPr bwMode="ltGray">
          <a:xfrm rot="5400000">
            <a:off x="8532813" y="6165850"/>
            <a:ext cx="287338" cy="287337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latin typeface="+mn-lt"/>
              <a:cs typeface="+mn-cs"/>
            </a:endParaRPr>
          </a:p>
        </p:txBody>
      </p:sp>
      <p:cxnSp>
        <p:nvCxnSpPr>
          <p:cNvPr id="17" name="Raven puščični konektor 16"/>
          <p:cNvCxnSpPr/>
          <p:nvPr userDrawn="1"/>
        </p:nvCxnSpPr>
        <p:spPr>
          <a:xfrm>
            <a:off x="8793163" y="6643688"/>
            <a:ext cx="285750" cy="158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sl-SI" sz="2600" b="1" kern="1200" dirty="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FF33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lang="sl-SI" sz="2600" b="1" kern="1200" dirty="0">
          <a:solidFill>
            <a:srgbClr val="0000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lang="sl-SI" sz="2600" b="1" kern="1200" dirty="0">
          <a:solidFill>
            <a:srgbClr val="00009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lang="sl-SI" sz="2600" b="1" kern="1200" dirty="0">
          <a:solidFill>
            <a:srgbClr val="00009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lang="sl-SI" sz="2600" b="1" kern="1200" dirty="0">
          <a:solidFill>
            <a:srgbClr val="000099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lang="sl-SI" sz="2600" b="1" kern="1200" dirty="0">
          <a:solidFill>
            <a:srgbClr val="00009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2571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3600"/>
              <a:t/>
            </a:r>
            <a:br>
              <a:rPr lang="sr-Latn-CS" sz="3600"/>
            </a:br>
            <a:r>
              <a:rPr lang="sr-Latn-CS" sz="3600"/>
              <a:t>SPREMEMBA IZGLEDA </a:t>
            </a:r>
            <a:br>
              <a:rPr lang="sr-Latn-CS" sz="3600"/>
            </a:br>
            <a:r>
              <a:rPr lang="sr-Latn-CS" sz="3600"/>
              <a:t>E-KARTICE  </a:t>
            </a:r>
            <a:br>
              <a:rPr lang="sr-Latn-CS" sz="3600"/>
            </a:br>
            <a:endParaRPr sz="3600"/>
          </a:p>
        </p:txBody>
      </p:sp>
      <p:sp>
        <p:nvSpPr>
          <p:cNvPr id="15362" name="Podnaslov 4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557963" cy="1257300"/>
          </a:xfrm>
        </p:spPr>
        <p:txBody>
          <a:bodyPr/>
          <a:lstStyle/>
          <a:p>
            <a:pPr algn="l"/>
            <a:r>
              <a:rPr lang="en-US" sz="2400">
                <a:latin typeface="Arial" charset="0"/>
                <a:cs typeface="Arial" charset="0"/>
              </a:rPr>
              <a:t>                     </a:t>
            </a:r>
            <a:r>
              <a:rPr sz="2400">
                <a:latin typeface="Arial" charset="0"/>
                <a:cs typeface="Arial" charset="0"/>
              </a:rPr>
              <a:t>DROFELNIK Marija</a:t>
            </a:r>
            <a:endParaRPr lang="en-US" sz="2400">
              <a:latin typeface="Arial" charset="0"/>
              <a:cs typeface="Arial" charset="0"/>
            </a:endParaRPr>
          </a:p>
        </p:txBody>
      </p:sp>
      <p:sp>
        <p:nvSpPr>
          <p:cNvPr id="15363" name="Ograda datuma 5"/>
          <p:cNvSpPr>
            <a:spLocks noGrp="1"/>
          </p:cNvSpPr>
          <p:nvPr>
            <p:ph type="dt" sz="quarter" idx="10"/>
          </p:nvPr>
        </p:nvSpPr>
        <p:spPr bwMode="auto">
          <a:xfrm>
            <a:off x="2627313" y="6356350"/>
            <a:ext cx="36591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smtClean="0">
                <a:latin typeface="Arial" charset="0"/>
                <a:cs typeface="Arial" charset="0"/>
              </a:rPr>
              <a:t>LJUBLJANA, julij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CS" smtClean="0">
              <a:latin typeface="Arial" charset="0"/>
              <a:cs typeface="Arial" charset="0"/>
            </a:endParaRPr>
          </a:p>
        </p:txBody>
      </p:sp>
      <p:pic>
        <p:nvPicPr>
          <p:cNvPr id="15364" name="Slika 5" descr="eDIS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642938"/>
            <a:ext cx="14493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064500" cy="869950"/>
          </a:xfrm>
        </p:spPr>
        <p:txBody>
          <a:bodyPr/>
          <a:lstStyle/>
          <a:p>
            <a:pPr>
              <a:defRPr/>
            </a:pPr>
            <a:r>
              <a:rPr sz="3600">
                <a:solidFill>
                  <a:srgbClr val="FF0000"/>
                </a:solidFill>
              </a:rPr>
              <a:t>Izrazi in njihovi pomeni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Podnaslov 2"/>
          <p:cNvSpPr>
            <a:spLocks noGrp="1"/>
          </p:cNvSpPr>
          <p:nvPr>
            <p:ph type="subTitle" idx="1"/>
          </p:nvPr>
        </p:nvSpPr>
        <p:spPr>
          <a:xfrm>
            <a:off x="357188" y="1844675"/>
            <a:ext cx="8001000" cy="45132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sz="1800">
                <a:solidFill>
                  <a:srgbClr val="FF0000"/>
                </a:solidFill>
                <a:latin typeface="Arial" charset="0"/>
                <a:cs typeface="Arial" charset="0"/>
              </a:rPr>
              <a:t>Pogodbeni račun</a:t>
            </a:r>
            <a:r>
              <a:rPr sz="1800">
                <a:latin typeface="Arial" charset="0"/>
                <a:cs typeface="Arial" charset="0"/>
              </a:rPr>
              <a:t>: je skupek matičnih podatkov, ki opredeljujejo vrsto davka in pripadajoče atribute za potrebe izračuna in postopkov v CDK. Praviloma ima vsak davčni zavezanec odprt samo en pogodbeni račun, za isti tip davka.</a:t>
            </a:r>
          </a:p>
          <a:p>
            <a:pPr algn="just">
              <a:buFont typeface="Wingdings" pitchFamily="2" charset="2"/>
              <a:buChar char="Ø"/>
            </a:pPr>
            <a:r>
              <a:rPr sz="1800">
                <a:solidFill>
                  <a:srgbClr val="FF0000"/>
                </a:solidFill>
                <a:latin typeface="Arial" charset="0"/>
                <a:cs typeface="Arial" charset="0"/>
              </a:rPr>
              <a:t>Kategorija pogodbenega računa</a:t>
            </a:r>
            <a:r>
              <a:rPr sz="1800">
                <a:latin typeface="Arial" charset="0"/>
                <a:cs typeface="Arial" charset="0"/>
              </a:rPr>
              <a:t>: Opredeljuje tip davka, ki ustreza šifri obvezne dajatve  (podatek P2 za plačilo davčnih obveznosti) npr. CA 62 – je pogodbeni račun za DDV</a:t>
            </a:r>
          </a:p>
          <a:p>
            <a:pPr algn="just">
              <a:buFont typeface="Wingdings" pitchFamily="2" charset="2"/>
              <a:buChar char="Ø"/>
            </a:pPr>
            <a:r>
              <a:rPr sz="1800">
                <a:solidFill>
                  <a:srgbClr val="FF0000"/>
                </a:solidFill>
                <a:latin typeface="Arial" charset="0"/>
                <a:cs typeface="Arial" charset="0"/>
              </a:rPr>
              <a:t>Glavna transakcija in pod transakcija </a:t>
            </a:r>
            <a:r>
              <a:rPr sz="1800">
                <a:latin typeface="Arial" charset="0"/>
                <a:cs typeface="Arial" charset="0"/>
              </a:rPr>
              <a:t>opredeljujeta tip davka in podvrsto davka na podlagi katerega je dogodek nastal npr. 6200 0100 – Obračuna DDV na podlagi obračuna</a:t>
            </a:r>
          </a:p>
          <a:p>
            <a:pPr algn="just">
              <a:buFont typeface="Wingdings" pitchFamily="2" charset="2"/>
              <a:buChar char="Ø"/>
            </a:pPr>
            <a:r>
              <a:rPr sz="1800">
                <a:solidFill>
                  <a:srgbClr val="FF0000"/>
                </a:solidFill>
                <a:latin typeface="Arial" charset="0"/>
                <a:cs typeface="Arial" charset="0"/>
              </a:rPr>
              <a:t>Tip dokumenta </a:t>
            </a:r>
            <a:r>
              <a:rPr sz="1800">
                <a:latin typeface="Arial" charset="0"/>
                <a:cs typeface="Arial" charset="0"/>
              </a:rPr>
              <a:t>opredeljuje knjigovodski dokument na podlagi katerega je dogodek v knjigovodstvu nastal</a:t>
            </a:r>
          </a:p>
          <a:p>
            <a:pPr algn="just">
              <a:buFont typeface="Wingdings" pitchFamily="2" charset="2"/>
              <a:buChar char="Ø"/>
            </a:pPr>
            <a:r>
              <a:rPr sz="1800">
                <a:solidFill>
                  <a:srgbClr val="FF0000"/>
                </a:solidFill>
                <a:latin typeface="Arial" charset="0"/>
                <a:cs typeface="Arial" charset="0"/>
              </a:rPr>
              <a:t>Končni prejemnik sredstev: </a:t>
            </a:r>
            <a:r>
              <a:rPr sz="1800">
                <a:latin typeface="Arial" charset="0"/>
                <a:cs typeface="Arial" charset="0"/>
              </a:rPr>
              <a:t>prejemnik vplačanih sredstev na PDP – prehodni davčni podračun  (Država, ZZZS, ZPIZ, Občine,..)</a:t>
            </a:r>
          </a:p>
          <a:p>
            <a:pPr algn="just">
              <a:buFont typeface="Wingdings" pitchFamily="2" charset="2"/>
              <a:buChar char="Ø"/>
            </a:pPr>
            <a:endParaRPr sz="1800">
              <a:latin typeface="Arial" charset="0"/>
              <a:cs typeface="Arial" charset="0"/>
            </a:endParaRPr>
          </a:p>
          <a:p>
            <a:pPr algn="l">
              <a:buFont typeface="Arial" charset="0"/>
              <a:buChar char="•"/>
            </a:pPr>
            <a:endParaRPr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500" y="1071563"/>
            <a:ext cx="8064500" cy="869950"/>
          </a:xfrm>
        </p:spPr>
        <p:txBody>
          <a:bodyPr/>
          <a:lstStyle/>
          <a:p>
            <a:pPr>
              <a:defRPr/>
            </a:pPr>
            <a:r>
              <a:rPr sz="3600">
                <a:solidFill>
                  <a:srgbClr val="FF0000"/>
                </a:solidFill>
              </a:rPr>
              <a:t>Poenostavitev načina plačevanja</a:t>
            </a:r>
            <a:endParaRPr sz="36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7188" y="2071688"/>
            <a:ext cx="8001000" cy="4286250"/>
          </a:xfrm>
        </p:spPr>
        <p:txBody>
          <a:bodyPr/>
          <a:lstStyle/>
          <a:p>
            <a:pPr algn="l"/>
            <a:endParaRPr sz="1900" u="sng">
              <a:latin typeface="Arial" charset="0"/>
              <a:cs typeface="Arial" charset="0"/>
            </a:endParaRPr>
          </a:p>
          <a:p>
            <a:pPr algn="l"/>
            <a:r>
              <a:rPr sz="1900" u="sng">
                <a:latin typeface="Arial" charset="0"/>
                <a:cs typeface="Arial" charset="0"/>
              </a:rPr>
              <a:t>Zavezanci za davek pri prostovoljnem plačevanju uporabljajo: </a:t>
            </a:r>
          </a:p>
          <a:p>
            <a:pPr lvl="1" algn="l">
              <a:buFont typeface="Wingdings" pitchFamily="2" charset="2"/>
              <a:buChar char="Ø"/>
            </a:pPr>
            <a:r>
              <a:rPr sz="1800" b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sz="18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model 19: davčna številka + šifra obvezne dajatev (19 DŠ-6200K) za točno določen tip davka</a:t>
            </a:r>
          </a:p>
          <a:p>
            <a:pPr lvl="1" algn="l">
              <a:buFont typeface="Wingdings" pitchFamily="2" charset="2"/>
              <a:buChar char="Ø"/>
            </a:pPr>
            <a:r>
              <a:rPr sz="18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model 19: davčna številka + šifra obvezne dajatve (19 DŠ-99996) za vse tipe davka istega končnega prejemnika</a:t>
            </a:r>
          </a:p>
          <a:p>
            <a:pPr algn="l"/>
            <a:endParaRPr sz="14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sz="1400">
              <a:solidFill>
                <a:srgbClr val="33CC33"/>
              </a:solidFill>
              <a:latin typeface="Arial" charset="0"/>
              <a:cs typeface="Arial" charset="0"/>
            </a:endParaRPr>
          </a:p>
          <a:p>
            <a:pPr algn="l"/>
            <a:r>
              <a:rPr sz="1900" u="sng">
                <a:latin typeface="Arial" charset="0"/>
                <a:cs typeface="Arial" charset="0"/>
              </a:rPr>
              <a:t>Zavezanci za davek pri plačilu na podlagi upravnega akta uporabljajo:</a:t>
            </a:r>
          </a:p>
          <a:p>
            <a:pPr lvl="1" algn="l">
              <a:buFont typeface="Wingdings" pitchFamily="2" charset="2"/>
              <a:buChar char="Ø"/>
            </a:pPr>
            <a:r>
              <a:rPr sz="1800" smtClean="0">
                <a:solidFill>
                  <a:srgbClr val="898989"/>
                </a:solidFill>
                <a:latin typeface="Arial" charset="0"/>
                <a:cs typeface="Arial" charset="0"/>
              </a:rPr>
              <a:t> </a:t>
            </a:r>
            <a:r>
              <a:rPr sz="18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model 21: davčna številka + šifra upravnega akta (21 DŠ- 980000000012)  </a:t>
            </a:r>
            <a:endParaRPr sz="180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algn="l"/>
            <a:endParaRPr sz="1200">
              <a:latin typeface="Arial" charset="0"/>
              <a:cs typeface="Arial" charset="0"/>
            </a:endParaRPr>
          </a:p>
          <a:p>
            <a:pPr algn="l"/>
            <a:endParaRPr sz="1200">
              <a:latin typeface="Arial" charset="0"/>
              <a:cs typeface="Arial" charset="0"/>
            </a:endParaRPr>
          </a:p>
          <a:p>
            <a:pPr algn="l"/>
            <a:endParaRPr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Spremembe na e-kartici</a:t>
            </a:r>
            <a:endParaRPr/>
          </a:p>
        </p:txBody>
      </p:sp>
      <p:sp>
        <p:nvSpPr>
          <p:cNvPr id="19458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1100" smtClean="0">
                <a:latin typeface="Arial" charset="0"/>
                <a:cs typeface="Arial" charset="0"/>
              </a:rPr>
              <a:t>Na e-Kartici so vidni dogodki v breme in v dobro </a:t>
            </a:r>
          </a:p>
          <a:p>
            <a:pPr>
              <a:buFont typeface="Wingdings" pitchFamily="2" charset="2"/>
              <a:buNone/>
            </a:pPr>
            <a:r>
              <a:rPr sz="1100" smtClean="0">
                <a:latin typeface="Arial" charset="0"/>
                <a:cs typeface="Arial" charset="0"/>
              </a:rPr>
              <a:t>         Vse obveznosti, ki nastanejo na podlagi obračunov in odmernih odločb se knjižijo v koloni breme, enako velja tudi za zamudne obresti. Vračila na podlagi obračunov in stornacije obračunov, se prav tako knjižijo v koloni breme z negativnim predznakom, uporabi se t.i. rdeči storno za stornacije in popravke obračunov. Medtem ko se vsa plačila in vračila (denarni tok) evidentirajo v koloni dobro. Prejeta plačila in prenosi v dobro brez predznaka, vračila in prenosi v breme z negativnim predznakom</a:t>
            </a:r>
          </a:p>
          <a:p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Zneski bremenitev ostanejo v enem znesku, kot je bil oddan davčni obračun na e-davkih, plačila iz naslova teh bremenitev se prav tako zapišejo v enem znesku (se ne drobijo)</a:t>
            </a:r>
          </a:p>
          <a:p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Zneski plačil morajo ostanejo v enem znesku skupaj, kot je bilo dejansko izvršeno plačilo s strani zavezanca.</a:t>
            </a:r>
          </a:p>
          <a:p>
            <a:pPr>
              <a:buFont typeface="Wingdings" pitchFamily="2" charset="2"/>
              <a:buNone/>
            </a:pPr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Datumi zapadlosti plačil se ne spreminjajo glede na postavke, ki so jih zapirali, ampak zadržijo datum dejanskega plačila </a:t>
            </a:r>
          </a:p>
          <a:p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Obresti se združujejo po datumu zapadlosti (razlog zaradi prevelikega števila postavk na eKartici)</a:t>
            </a:r>
          </a:p>
          <a:p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Na kartici se ne prikazujejo dokumenti CD (vzdrževanje računa) </a:t>
            </a:r>
          </a:p>
          <a:p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Opis knjižb se spremeni, glede na tip dokumenta, dodatno se doda pojasnilo za obdobje na katero se obveznost nanaša, tam kjer je možno, zapis EDP številke z E-davkov</a:t>
            </a:r>
          </a:p>
          <a:p>
            <a:endParaRPr sz="1100" smtClean="0">
              <a:latin typeface="Arial" charset="0"/>
              <a:cs typeface="Arial" charset="0"/>
            </a:endParaRPr>
          </a:p>
          <a:p>
            <a:r>
              <a:rPr sz="1100" smtClean="0">
                <a:latin typeface="Arial" charset="0"/>
                <a:cs typeface="Arial" charset="0"/>
              </a:rPr>
              <a:t>Doda se otvoritveno stanje, prenos iz preteklega leta (v letu 2012 je to otvoritev 2011)</a:t>
            </a:r>
          </a:p>
          <a:p>
            <a:endParaRPr smtClean="0">
              <a:latin typeface="Arial" charset="0"/>
              <a:cs typeface="Arial" charset="0"/>
            </a:endParaRPr>
          </a:p>
        </p:txBody>
      </p:sp>
      <p:sp>
        <p:nvSpPr>
          <p:cNvPr id="19459" name="Ograda številke diapoz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DA4BED-B158-4EA6-BB9C-46EE7A9317BE}" type="slidenum">
              <a:rPr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7929563" cy="554038"/>
          </a:xfrm>
        </p:spPr>
        <p:txBody>
          <a:bodyPr/>
          <a:lstStyle/>
          <a:p>
            <a:pPr>
              <a:defRPr/>
            </a:pPr>
            <a:r>
              <a:rPr smtClean="0"/>
              <a:t>Primer nove </a:t>
            </a:r>
            <a:r>
              <a:rPr err="1" smtClean="0"/>
              <a:t>eKartice</a:t>
            </a:r>
            <a:endParaRPr/>
          </a:p>
        </p:txBody>
      </p:sp>
      <p:sp>
        <p:nvSpPr>
          <p:cNvPr id="20482" name="Ograda številke diapoz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9E361-0F7C-46AB-86AF-005EB1AE2870}" type="slidenum">
              <a:rPr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smtClean="0">
              <a:latin typeface="Arial" charset="0"/>
              <a:cs typeface="Arial" charset="0"/>
            </a:endParaRPr>
          </a:p>
        </p:txBody>
      </p:sp>
      <p:pic>
        <p:nvPicPr>
          <p:cNvPr id="20483" name="Slika 5"/>
          <p:cNvPicPr>
            <a:picLocks noChangeAspect="1" noChangeArrowheads="1"/>
          </p:cNvPicPr>
          <p:nvPr/>
        </p:nvPicPr>
        <p:blipFill>
          <a:blip r:embed="rId2"/>
          <a:srcRect l="1157" t="26241" r="20164" b="65082"/>
          <a:stretch>
            <a:fillRect/>
          </a:stretch>
        </p:blipFill>
        <p:spPr bwMode="auto">
          <a:xfrm>
            <a:off x="468313" y="5157788"/>
            <a:ext cx="82073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grada vsebine 7"/>
          <p:cNvPicPr>
            <a:picLocks noGrp="1"/>
          </p:cNvPicPr>
          <p:nvPr>
            <p:ph idx="1"/>
          </p:nvPr>
        </p:nvPicPr>
        <p:blipFill>
          <a:blip r:embed="rId3"/>
          <a:srcRect l="1321" t="25414" r="21323" b="32439"/>
          <a:stretch>
            <a:fillRect/>
          </a:stretch>
        </p:blipFill>
        <p:spPr>
          <a:xfrm>
            <a:off x="500063" y="1341438"/>
            <a:ext cx="8143875" cy="3743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Primer nove </a:t>
            </a:r>
            <a:r>
              <a:rPr err="1" smtClean="0"/>
              <a:t>eKartice</a:t>
            </a:r>
            <a:endParaRPr/>
          </a:p>
        </p:txBody>
      </p:sp>
      <p:sp>
        <p:nvSpPr>
          <p:cNvPr id="21506" name="Ograda številke diapoz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083E76-867A-4FBF-8A55-6736D53BF0F9}" type="slidenum">
              <a:rPr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smtClean="0">
              <a:latin typeface="Arial" charset="0"/>
              <a:cs typeface="Arial" charset="0"/>
            </a:endParaRPr>
          </a:p>
        </p:txBody>
      </p:sp>
      <p:pic>
        <p:nvPicPr>
          <p:cNvPr id="21507" name="Ograda vsebine 4"/>
          <p:cNvPicPr>
            <a:picLocks noGrp="1"/>
          </p:cNvPicPr>
          <p:nvPr>
            <p:ph idx="1"/>
          </p:nvPr>
        </p:nvPicPr>
        <p:blipFill>
          <a:blip r:embed="rId2"/>
          <a:srcRect l="1157" t="28513" r="19835" b="33884"/>
          <a:stretch>
            <a:fillRect/>
          </a:stretch>
        </p:blipFill>
        <p:spPr>
          <a:xfrm>
            <a:off x="500063" y="1628775"/>
            <a:ext cx="8143875" cy="453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2530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smtClean="0">
              <a:latin typeface="Arial" charset="0"/>
              <a:cs typeface="Arial" charset="0"/>
            </a:endParaRPr>
          </a:p>
          <a:p>
            <a:endParaRPr smtClean="0">
              <a:latin typeface="Arial" charset="0"/>
              <a:cs typeface="Arial" charset="0"/>
            </a:endParaRPr>
          </a:p>
          <a:p>
            <a:endParaRPr smtClean="0">
              <a:latin typeface="Arial" charset="0"/>
              <a:cs typeface="Arial" charset="0"/>
            </a:endParaRPr>
          </a:p>
          <a:p>
            <a:endParaRPr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smtClean="0">
                <a:latin typeface="Arial" charset="0"/>
                <a:cs typeface="Arial" charset="0"/>
              </a:rPr>
              <a:t>HVALA ZA POZORNOST</a:t>
            </a:r>
          </a:p>
        </p:txBody>
      </p:sp>
      <p:sp>
        <p:nvSpPr>
          <p:cNvPr id="22531" name="Ograda številke diapoz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10F06A-3F67-4417-A2FF-C125FADF7663}" type="slidenum">
              <a:rPr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5863063FEEAF449DEC4AC2EC0688AC" ma:contentTypeVersion="1" ma:contentTypeDescription="Ustvari nov dokument." ma:contentTypeScope="" ma:versionID="327848f599a9485bd3b88fd35fee19f2">
  <xsd:schema xmlns:xsd="http://www.w3.org/2001/XMLSchema" xmlns:p="http://schemas.microsoft.com/office/2006/metadata/properties" targetNamespace="http://schemas.microsoft.com/office/2006/metadata/properties" ma:root="true" ma:fieldsID="eb075d2d0601fc94332182e74f7b14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77926A-2B7B-4FED-90D7-E64DDEB0A5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EE9D93E-F0CA-4EDC-A284-6610A9859444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04592D4-B087-44AF-94DC-D5E956F4F9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417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Predloga načrta</vt:lpstr>
      </vt:variant>
      <vt:variant>
        <vt:i4>3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Wingdings</vt:lpstr>
      <vt:lpstr>Calibri</vt:lpstr>
      <vt:lpstr>Officeova tema</vt:lpstr>
      <vt:lpstr>Officeova tema</vt:lpstr>
      <vt:lpstr>Officeova tema</vt:lpstr>
      <vt:lpstr> SPREMEMBA IZGLEDA  E-KARTICE   </vt:lpstr>
      <vt:lpstr>Izrazi in njihovi pomeni</vt:lpstr>
      <vt:lpstr>Poenostavitev načina plačevanja</vt:lpstr>
      <vt:lpstr>Spremembe na e-kartici</vt:lpstr>
      <vt:lpstr>Primer nove eKartice</vt:lpstr>
      <vt:lpstr>Primer nove eKartice</vt:lpstr>
      <vt:lpstr>Diapozitiv 7</vt:lpstr>
    </vt:vector>
  </TitlesOfParts>
  <Company>DURS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Tomaž Lavrič</dc:creator>
  <cp:lastModifiedBy>podgorsek</cp:lastModifiedBy>
  <cp:revision>196</cp:revision>
  <dcterms:created xsi:type="dcterms:W3CDTF">2010-05-20T08:49:39Z</dcterms:created>
  <dcterms:modified xsi:type="dcterms:W3CDTF">2012-07-12T11:29:52Z</dcterms:modified>
</cp:coreProperties>
</file>